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72" r:id="rId2"/>
    <p:sldId id="262" r:id="rId3"/>
    <p:sldId id="273" r:id="rId4"/>
    <p:sldId id="265" r:id="rId5"/>
    <p:sldId id="266" r:id="rId6"/>
    <p:sldId id="268" r:id="rId7"/>
    <p:sldId id="271" r:id="rId8"/>
    <p:sldId id="274" r:id="rId9"/>
    <p:sldId id="27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10"/>
    <p:restoredTop sz="88391"/>
  </p:normalViewPr>
  <p:slideViewPr>
    <p:cSldViewPr snapToGrid="0" snapToObjects="1">
      <p:cViewPr varScale="1">
        <p:scale>
          <a:sx n="91" d="100"/>
          <a:sy n="91" d="100"/>
        </p:scale>
        <p:origin x="15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2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png>
</file>

<file path=ppt/media/image14.tiff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tiff>
</file>

<file path=ppt/media/image25.tiff>
</file>

<file path=ppt/media/image26.tiff>
</file>

<file path=ppt/media/image27.tiff>
</file>

<file path=ppt/media/image28.jpeg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jpeg>
</file>

<file path=ppt/media/image4.jpeg>
</file>

<file path=ppt/media/image5.jpeg>
</file>

<file path=ppt/media/image6.png>
</file>

<file path=ppt/media/image7.tiff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99507-4B96-9241-BAD5-4E4FDA1BFA27}" type="datetimeFigureOut">
              <a:rPr lang="en-US" smtClean="0"/>
              <a:t>10/15/19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8E29B-96F8-A14A-B250-4A379DF0F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74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-since</a:t>
            </a:r>
            <a:r>
              <a:rPr lang="en-US" baseline="0" dirty="0"/>
              <a:t> watching the Lion King</a:t>
            </a:r>
          </a:p>
          <a:p>
            <a:r>
              <a:rPr lang="en-US" baseline="0" dirty="0"/>
              <a:t>-brought passion into all aspects of life </a:t>
            </a:r>
          </a:p>
          <a:p>
            <a:r>
              <a:rPr lang="en-US" baseline="0" dirty="0"/>
              <a:t>-in Boston, there aren’t exactly a bunch of big cats roaming around, so turned to biology to start engaging with my passion for animals</a:t>
            </a:r>
          </a:p>
          <a:p>
            <a:r>
              <a:rPr lang="en-US" baseline="0" dirty="0"/>
              <a:t>-conservation biology: learned about 6</a:t>
            </a:r>
            <a:r>
              <a:rPr lang="en-US" baseline="30000" dirty="0"/>
              <a:t>th</a:t>
            </a:r>
            <a:r>
              <a:rPr lang="en-US" baseline="0" dirty="0"/>
              <a:t> mass extinction going 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0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-chose a</a:t>
            </a:r>
            <a:r>
              <a:rPr lang="en-US" baseline="0" dirty="0"/>
              <a:t> college with a good ecology program so I could learn about species </a:t>
            </a:r>
          </a:p>
          <a:p>
            <a:r>
              <a:rPr lang="en-US" baseline="0" dirty="0"/>
              <a:t>-also other things: campus life, track </a:t>
            </a:r>
            <a:r>
              <a:rPr lang="en-US" baseline="0" dirty="0">
                <a:sym typeface="Wingdings"/>
              </a:rPr>
              <a:t> importance of this in choosing a college, life </a:t>
            </a:r>
            <a:r>
              <a:rPr lang="en-US" baseline="0" dirty="0" err="1">
                <a:sym typeface="Wingdings"/>
              </a:rPr>
              <a:t>isnt</a:t>
            </a:r>
            <a:r>
              <a:rPr lang="en-US" baseline="0" dirty="0">
                <a:sym typeface="Wingdings"/>
              </a:rPr>
              <a:t> just school here</a:t>
            </a:r>
            <a:endParaRPr lang="en-US" baseline="0" dirty="0"/>
          </a:p>
          <a:p>
            <a:r>
              <a:rPr lang="en-US" baseline="0" dirty="0"/>
              <a:t>-made sure to get myself involved in science outside the classroom through research experiences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49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Chimpanzee and orangutan research at </a:t>
            </a:r>
            <a:r>
              <a:rPr lang="en-US" dirty="0" err="1"/>
              <a:t>houston</a:t>
            </a:r>
            <a:r>
              <a:rPr lang="en-US" dirty="0"/>
              <a:t> zoo</a:t>
            </a:r>
            <a:r>
              <a:rPr lang="en-US" baseline="0" dirty="0"/>
              <a:t> (</a:t>
            </a:r>
            <a:r>
              <a:rPr lang="en-US" baseline="0" dirty="0" err="1"/>
              <a:t>Tanzee</a:t>
            </a:r>
            <a:r>
              <a:rPr lang="en-US" baseline="0" dirty="0"/>
              <a:t> and friends)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Summer research at Harvard with this woman (Dr. Hopi Hoekstra) at Harvard Museum of Natural History; also studied relationships b/w bones and behaviors, but in mice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Tropical ecology course in Belize through Rice</a:t>
            </a:r>
          </a:p>
          <a:p>
            <a:r>
              <a:rPr lang="en-US" dirty="0"/>
              <a:t>-emailed a professor</a:t>
            </a:r>
            <a:r>
              <a:rPr lang="en-US" baseline="0" dirty="0"/>
              <a:t> working with cougars in New Mexico, applied for and got money from Rice to go work with him </a:t>
            </a:r>
          </a:p>
          <a:p>
            <a:r>
              <a:rPr lang="en-US" baseline="0" dirty="0"/>
              <a:t>-studied cougars </a:t>
            </a:r>
          </a:p>
          <a:p>
            <a:r>
              <a:rPr lang="en-US" baseline="0" dirty="0"/>
              <a:t>-also worked at a horse ranch to make money</a:t>
            </a:r>
          </a:p>
          <a:p>
            <a:r>
              <a:rPr lang="en-US" baseline="0" dirty="0"/>
              <a:t>-then decided I wanted to study wildlife outside of the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924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-Studied</a:t>
            </a:r>
            <a:r>
              <a:rPr lang="en-US" baseline="0" dirty="0"/>
              <a:t> abroad in Tanzania, East Africa for a semester; common thing for college students to spend one semester in another country </a:t>
            </a:r>
          </a:p>
          <a:p>
            <a:r>
              <a:rPr lang="en-US" baseline="0" dirty="0"/>
              <a:t>-amazing.</a:t>
            </a:r>
          </a:p>
          <a:p>
            <a:r>
              <a:rPr lang="en-US" baseline="0" dirty="0"/>
              <a:t>-really encourage you to study abroad if at all possible because it</a:t>
            </a:r>
            <a:r>
              <a:rPr lang="uk-UA" baseline="0" dirty="0"/>
              <a:t>’</a:t>
            </a:r>
            <a:r>
              <a:rPr lang="en-US" baseline="0" dirty="0"/>
              <a:t>s a great intro to real science and study outside the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06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-Began</a:t>
            </a:r>
            <a:r>
              <a:rPr lang="en-US" baseline="0" dirty="0"/>
              <a:t> a project, my final big research project for Rice, on jaguars</a:t>
            </a:r>
          </a:p>
          <a:p>
            <a:r>
              <a:rPr lang="en-US" baseline="0" dirty="0"/>
              <a:t>-Did fieldwork for 2 months in the jungles of Belize, then used statistics and R to analyze my data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08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Watson Fellowship</a:t>
            </a:r>
          </a:p>
          <a:p>
            <a:pPr marL="171450" indent="-171450">
              <a:buFontTx/>
              <a:buChar char="-"/>
            </a:pPr>
            <a:r>
              <a:rPr lang="en-US" dirty="0"/>
              <a:t>17 countries to study big cat conservation and the relationships between people and wildlife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different species!</a:t>
            </a:r>
          </a:p>
          <a:p>
            <a:pPr marL="171450" indent="-171450">
              <a:buFontTx/>
              <a:buChar char="-"/>
            </a:pPr>
            <a:r>
              <a:rPr lang="en-US" dirty="0"/>
              <a:t>Still processing the experience and sorting through 12000 photos, but was the most incredible year of my life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12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 facts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Live in Brooklyn</a:t>
            </a:r>
          </a:p>
          <a:p>
            <a:pPr marL="171450" indent="-171450">
              <a:buFontTx/>
              <a:buChar char="-"/>
            </a:pPr>
            <a:r>
              <a:rPr lang="en-US" dirty="0"/>
              <a:t>Family from Guatemala</a:t>
            </a:r>
          </a:p>
          <a:p>
            <a:pPr marL="171450" indent="-171450">
              <a:buFontTx/>
              <a:buChar char="-"/>
            </a:pPr>
            <a:r>
              <a:rPr lang="en-US" dirty="0"/>
              <a:t>Huge foodie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8E29B-96F8-A14A-B250-4A379DF0F1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7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3776472"/>
            <a:ext cx="7196328" cy="147002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" y="5257800"/>
            <a:ext cx="7196328" cy="98755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Font typeface="Wingdings 2" pitchFamily="18" charset="2"/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063161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4267200"/>
            <a:ext cx="7612063" cy="1100138"/>
          </a:xfrm>
        </p:spPr>
        <p:txBody>
          <a:bodyPr anchor="b"/>
          <a:lstStyle>
            <a:lvl1pPr algn="ctr">
              <a:defRPr sz="4400" b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4040">
            <a:off x="1779080" y="450465"/>
            <a:ext cx="5486400" cy="3626214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Wingdings 2" pitchFamily="18" charset="2"/>
              <a:buNone/>
              <a:defRPr sz="18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175" y="5443538"/>
            <a:ext cx="7612063" cy="804862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970986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 rot="307655">
            <a:off x="4082874" y="3187732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72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414752">
            <a:off x="4623469" y="338031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3563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566007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0" y="457200"/>
            <a:ext cx="1497106" cy="5810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6888" y="457200"/>
            <a:ext cx="6513511" cy="581025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980219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427118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889" y="3774328"/>
            <a:ext cx="7199311" cy="1470025"/>
          </a:xfrm>
        </p:spPr>
        <p:txBody>
          <a:bodyPr anchor="b" anchorCtr="0"/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888" y="5257800"/>
            <a:ext cx="7199312" cy="9906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504148">
            <a:off x="4493544" y="555043"/>
            <a:ext cx="4142460" cy="308539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3974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2236694"/>
            <a:ext cx="7612063" cy="1362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3617259"/>
            <a:ext cx="7612063" cy="1500187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728948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5175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637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1190484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4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174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637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637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1602790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43311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377472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381000"/>
            <a:ext cx="4149725" cy="58864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2FBB0CB-0479-124C-80A0-93A5F086B0B9}" type="slidenum">
              <a:rPr lang="en-US" smtClean="0">
                <a:solidFill>
                  <a:srgbClr val="1F497D"/>
                </a:solidFill>
                <a:latin typeface="Book Antiqua"/>
              </a:rPr>
              <a:pPr/>
              <a:t>‹#›</a:t>
            </a:fld>
            <a:endParaRPr lang="en-US">
              <a:solidFill>
                <a:srgbClr val="1F497D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41069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2070846"/>
            <a:ext cx="7612064" cy="4182035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8266090-98DE-974E-A014-D5FC2B9C9C5D}" type="datetimeFigureOut">
              <a:rPr lang="en-US" smtClean="0">
                <a:solidFill>
                  <a:prstClr val="white"/>
                </a:solidFill>
                <a:latin typeface="Book Antiqua"/>
              </a:rPr>
              <a:pPr/>
              <a:t>10/15/19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375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  <a:latin typeface="Book Antiqu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32FBB0CB-0479-124C-80A0-93A5F086B0B9}" type="slidenum">
              <a:rPr lang="en-US" smtClean="0">
                <a:solidFill>
                  <a:prstClr val="white"/>
                </a:solidFill>
                <a:latin typeface="Book Antiqua"/>
              </a:rPr>
              <a:pPr/>
              <a:t>‹#›</a:t>
            </a:fld>
            <a:endParaRPr lang="en-US">
              <a:solidFill>
                <a:prstClr val="white"/>
              </a:solidFill>
              <a:latin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40526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2"/>
          </a:solidFill>
          <a:effectLst>
            <a:outerShdw blurRad="50800" dist="25400" dir="2700000" algn="tl" rotWithShape="0">
              <a:schemeClr val="bg1">
                <a:alpha val="40000"/>
              </a:schemeClr>
            </a:outerShdw>
          </a:effectLst>
          <a:latin typeface="Beirut Regular"/>
          <a:ea typeface="+mj-ea"/>
          <a:cs typeface="Beirut Regular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 typeface="Wingdings 2" pitchFamily="18" charset="2"/>
        <a:buChar char=""/>
        <a:defRPr sz="2400" kern="1200">
          <a:solidFill>
            <a:schemeClr val="accent3">
              <a:lumMod val="50000"/>
            </a:schemeClr>
          </a:solidFill>
          <a:effectLst/>
          <a:latin typeface="Beirut Regular"/>
          <a:ea typeface="+mn-ea"/>
          <a:cs typeface="Beirut Regular"/>
        </a:defRPr>
      </a:lvl1pPr>
      <a:lvl2pPr marL="6858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200" kern="1200">
          <a:solidFill>
            <a:schemeClr val="accent3">
              <a:lumMod val="50000"/>
            </a:schemeClr>
          </a:solidFill>
          <a:effectLst/>
          <a:latin typeface="Beirut Regular"/>
          <a:ea typeface="+mn-ea"/>
          <a:cs typeface="Beirut Regular"/>
        </a:defRPr>
      </a:lvl2pPr>
      <a:lvl3pPr marL="10350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000" kern="1200">
          <a:solidFill>
            <a:schemeClr val="accent3">
              <a:lumMod val="50000"/>
            </a:schemeClr>
          </a:solidFill>
          <a:effectLst/>
          <a:latin typeface="Beirut Regular"/>
          <a:ea typeface="+mn-ea"/>
          <a:cs typeface="Beirut Regular"/>
        </a:defRPr>
      </a:lvl3pPr>
      <a:lvl4pPr marL="13716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accent3">
              <a:lumMod val="50000"/>
            </a:schemeClr>
          </a:solidFill>
          <a:effectLst/>
          <a:latin typeface="Beirut Regular"/>
          <a:ea typeface="+mn-ea"/>
          <a:cs typeface="Beirut Regular"/>
        </a:defRPr>
      </a:lvl4pPr>
      <a:lvl5pPr marL="17208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accent3">
              <a:lumMod val="50000"/>
            </a:schemeClr>
          </a:solidFill>
          <a:effectLst/>
          <a:latin typeface="Beirut Regular"/>
          <a:ea typeface="+mn-ea"/>
          <a:cs typeface="Beirut Regular"/>
        </a:defRPr>
      </a:lvl5pPr>
      <a:lvl6pPr marL="2055813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tiff"/><Relationship Id="rId3" Type="http://schemas.openxmlformats.org/officeDocument/2006/relationships/image" Target="../media/image24.tiff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10" Type="http://schemas.openxmlformats.org/officeDocument/2006/relationships/image" Target="../media/image31.tiff"/><Relationship Id="rId4" Type="http://schemas.openxmlformats.org/officeDocument/2006/relationships/image" Target="../media/image25.tiff"/><Relationship Id="rId9" Type="http://schemas.openxmlformats.org/officeDocument/2006/relationships/image" Target="../media/image3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4.jpeg"/><Relationship Id="rId4" Type="http://schemas.openxmlformats.org/officeDocument/2006/relationships/image" Target="../media/image3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4B180D-3735-9449-873D-785F6896B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17" y="0"/>
            <a:ext cx="916663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B3DD19-D50A-A34D-970E-A37EAB08F57D}"/>
              </a:ext>
            </a:extLst>
          </p:cNvPr>
          <p:cNvSpPr txBox="1"/>
          <p:nvPr/>
        </p:nvSpPr>
        <p:spPr>
          <a:xfrm>
            <a:off x="718458" y="587829"/>
            <a:ext cx="244928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About Me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Lucrecia Aguilar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10/15/19</a:t>
            </a:r>
          </a:p>
        </p:txBody>
      </p:sp>
    </p:spTree>
    <p:extLst>
      <p:ext uri="{BB962C8B-B14F-4D97-AF65-F5344CB8AC3E}">
        <p14:creationId xmlns:p14="http://schemas.microsoft.com/office/powerpoint/2010/main" val="214757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unnamed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1627" y="857251"/>
            <a:ext cx="6858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80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A04EC93-A0ED-5344-B626-9A437169E68C}"/>
              </a:ext>
            </a:extLst>
          </p:cNvPr>
          <p:cNvGrpSpPr/>
          <p:nvPr/>
        </p:nvGrpSpPr>
        <p:grpSpPr>
          <a:xfrm>
            <a:off x="0" y="382905"/>
            <a:ext cx="9144000" cy="6248720"/>
            <a:chOff x="0" y="382905"/>
            <a:chExt cx="9144000" cy="62487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EAD3E0D-9D2F-224E-9759-20F9D68D8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382905"/>
              <a:ext cx="9144000" cy="609219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B417EFE-2EF2-D94D-A74B-DDA8BEECA5D4}"/>
                </a:ext>
              </a:extLst>
            </p:cNvPr>
            <p:cNvSpPr txBox="1"/>
            <p:nvPr/>
          </p:nvSpPr>
          <p:spPr>
            <a:xfrm>
              <a:off x="0" y="6446959"/>
              <a:ext cx="538089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https://</a:t>
              </a:r>
              <a:r>
                <a:rPr lang="en-US" sz="600" dirty="0" err="1"/>
                <a:t>petapixel.com</a:t>
              </a:r>
              <a:r>
                <a:rPr lang="en-US" sz="600" dirty="0"/>
                <a:t>/2019/10/01/photos-of-endangered-species-where-every-pixel-represents-one-animal/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546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001" y="101013"/>
            <a:ext cx="1924036" cy="2308844"/>
          </a:xfrm>
          <a:prstGeom prst="rect">
            <a:avLst/>
          </a:prstGeom>
        </p:spPr>
      </p:pic>
      <p:pic>
        <p:nvPicPr>
          <p:cNvPr id="4" name="Picture 3" descr="11904739_952497454823133_2748104727278283021_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7" y="3304537"/>
            <a:ext cx="4483012" cy="3362259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48630" y="2453147"/>
            <a:ext cx="4810099" cy="3619081"/>
            <a:chOff x="248630" y="2453147"/>
            <a:chExt cx="4810099" cy="361908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8630" y="2453147"/>
              <a:ext cx="4810099" cy="3607574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248630" y="5887562"/>
              <a:ext cx="418773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/>
                  <a:cs typeface="Arial"/>
                </a:rPr>
                <a:t>https://</a:t>
              </a:r>
              <a:r>
                <a:rPr lang="en-US" sz="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/>
                  <a:cs typeface="Arial"/>
                </a:rPr>
                <a:t>commons.wikimedia.org</a:t>
              </a:r>
              <a:r>
                <a:rPr 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/>
                  <a:cs typeface="Arial"/>
                </a:rPr>
                <a:t>/wiki/File:Rice_University_-_</a:t>
              </a:r>
              <a:r>
                <a:rPr lang="en-US" sz="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/>
                  <a:cs typeface="Arial"/>
                </a:rPr>
                <a:t>Rice_statue_with_Lovett_Hall.JPG</a:t>
              </a:r>
              <a:endParaRPr lang="en-US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3309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-4313"/>
            <a:ext cx="3122707" cy="4481281"/>
            <a:chOff x="-1" y="1271672"/>
            <a:chExt cx="3122707" cy="448128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l="9388" r="8029"/>
            <a:stretch/>
          </p:blipFill>
          <p:spPr>
            <a:xfrm>
              <a:off x="0" y="1271672"/>
              <a:ext cx="3122706" cy="4481281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-1" y="5563974"/>
              <a:ext cx="285738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>
                  <a:solidFill>
                    <a:schemeClr val="bg1">
                      <a:lumMod val="85000"/>
                    </a:schemeClr>
                  </a:solidFill>
                  <a:latin typeface="Arial"/>
                  <a:cs typeface="Arial"/>
                </a:rPr>
                <a:t>https://</a:t>
              </a:r>
              <a:r>
                <a:rPr lang="en-US" sz="600" dirty="0" err="1">
                  <a:solidFill>
                    <a:schemeClr val="bg1">
                      <a:lumMod val="85000"/>
                    </a:schemeClr>
                  </a:solidFill>
                  <a:latin typeface="Arial"/>
                  <a:cs typeface="Arial"/>
                </a:rPr>
                <a:t>commons.wikimedia.org</a:t>
              </a:r>
              <a:r>
                <a:rPr lang="en-US" sz="600" dirty="0">
                  <a:solidFill>
                    <a:schemeClr val="bg1">
                      <a:lumMod val="85000"/>
                    </a:schemeClr>
                  </a:solidFill>
                  <a:latin typeface="Arial"/>
                  <a:cs typeface="Arial"/>
                </a:rPr>
                <a:t>/wiki/File:Hoekstra_MCZ2.jpg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C09E82C-140D-9040-8DA2-38AD119ECA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43308"/>
          <a:stretch/>
        </p:blipFill>
        <p:spPr>
          <a:xfrm>
            <a:off x="5759922" y="0"/>
            <a:ext cx="3384077" cy="4476968"/>
          </a:xfrm>
          <a:prstGeom prst="rect">
            <a:avLst/>
          </a:prstGeom>
        </p:spPr>
      </p:pic>
      <p:pic>
        <p:nvPicPr>
          <p:cNvPr id="2" name="Content Placeholder 5" descr="ChimpKis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" b="282"/>
          <a:stretch/>
        </p:blipFill>
        <p:spPr>
          <a:xfrm>
            <a:off x="2958307" y="0"/>
            <a:ext cx="2801615" cy="4472655"/>
          </a:xfrm>
          <a:prstGeom prst="rect">
            <a:avLst/>
          </a:prstGeom>
        </p:spPr>
      </p:pic>
      <p:pic>
        <p:nvPicPr>
          <p:cNvPr id="8" name="Picture 7" descr="L20d1507092220071.jpg">
            <a:extLst>
              <a:ext uri="{FF2B5EF4-FFF2-40B4-BE49-F238E27FC236}">
                <a16:creationId xmlns:a16="http://schemas.microsoft.com/office/drawing/2014/main" id="{D0748FAE-0139-EC4B-9B52-D5FFB620A62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2"/>
          <a:stretch/>
        </p:blipFill>
        <p:spPr>
          <a:xfrm>
            <a:off x="0" y="4472654"/>
            <a:ext cx="5156821" cy="2385345"/>
          </a:xfrm>
          <a:prstGeom prst="rect">
            <a:avLst/>
          </a:prstGeom>
        </p:spPr>
      </p:pic>
      <p:pic>
        <p:nvPicPr>
          <p:cNvPr id="9" name="Picture 8" descr="IMG_5243.jpg">
            <a:extLst>
              <a:ext uri="{FF2B5EF4-FFF2-40B4-BE49-F238E27FC236}">
                <a16:creationId xmlns:a16="http://schemas.microsoft.com/office/drawing/2014/main" id="{8BBC868B-D6D7-1B46-B5C6-098CE8D7D84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79"/>
          <a:stretch/>
        </p:blipFill>
        <p:spPr>
          <a:xfrm>
            <a:off x="5008100" y="4481281"/>
            <a:ext cx="4135900" cy="237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82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FDC023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175" y="3477703"/>
            <a:ext cx="4362823" cy="3380296"/>
          </a:xfrm>
          <a:prstGeom prst="rect">
            <a:avLst/>
          </a:prstGeom>
        </p:spPr>
      </p:pic>
      <p:pic>
        <p:nvPicPr>
          <p:cNvPr id="4" name="Picture 3" descr="IMG_6114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1" t="31248" r="5882" b="16993"/>
          <a:stretch/>
        </p:blipFill>
        <p:spPr>
          <a:xfrm>
            <a:off x="0" y="4035793"/>
            <a:ext cx="3575718" cy="2822207"/>
          </a:xfrm>
          <a:prstGeom prst="rect">
            <a:avLst/>
          </a:prstGeom>
        </p:spPr>
      </p:pic>
      <p:pic>
        <p:nvPicPr>
          <p:cNvPr id="5" name="Picture 4" descr="18121608_1371621626231987_5982819857256010944_o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7" t="10378" r="40119"/>
          <a:stretch/>
        </p:blipFill>
        <p:spPr>
          <a:xfrm>
            <a:off x="5397287" y="0"/>
            <a:ext cx="3746711" cy="3585881"/>
          </a:xfrm>
          <a:prstGeom prst="rect">
            <a:avLst/>
          </a:prstGeom>
        </p:spPr>
      </p:pic>
      <p:pic>
        <p:nvPicPr>
          <p:cNvPr id="6" name="Picture 5" descr="16602158_1297924743601676_9042608856844136137_o-2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82" r="8245"/>
          <a:stretch/>
        </p:blipFill>
        <p:spPr>
          <a:xfrm>
            <a:off x="3575718" y="4035793"/>
            <a:ext cx="1922635" cy="2822205"/>
          </a:xfrm>
          <a:prstGeom prst="rect">
            <a:avLst/>
          </a:prstGeom>
        </p:spPr>
      </p:pic>
      <p:pic>
        <p:nvPicPr>
          <p:cNvPr id="2" name="Picture 1" descr="IMG_6414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98353" cy="412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26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43294"/>
            <a:ext cx="7612063" cy="125179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Senior Honors 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1969" y="4718707"/>
            <a:ext cx="7605268" cy="16064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b="1" u="sng" dirty="0">
                <a:latin typeface="Arial"/>
                <a:cs typeface="Arial"/>
              </a:rPr>
              <a:t>Main Question</a:t>
            </a:r>
          </a:p>
          <a:p>
            <a:pPr marL="0" indent="0" algn="ctr">
              <a:buNone/>
            </a:pPr>
            <a:r>
              <a:rPr lang="en-US" sz="2800" dirty="0">
                <a:latin typeface="Arial"/>
                <a:cs typeface="Arial"/>
              </a:rPr>
              <a:t>How does </a:t>
            </a:r>
            <a:r>
              <a:rPr lang="en-US" sz="2800" b="1" dirty="0">
                <a:latin typeface="Arial"/>
                <a:cs typeface="Arial"/>
              </a:rPr>
              <a:t>timber logging </a:t>
            </a:r>
            <a:r>
              <a:rPr lang="en-US" sz="2800" dirty="0">
                <a:latin typeface="Arial"/>
                <a:cs typeface="Arial"/>
              </a:rPr>
              <a:t>in tropical rainforests impact </a:t>
            </a:r>
            <a:r>
              <a:rPr lang="en-US" sz="2800" b="1" dirty="0">
                <a:latin typeface="Arial"/>
                <a:cs typeface="Arial"/>
              </a:rPr>
              <a:t>jaguar activity</a:t>
            </a:r>
            <a:r>
              <a:rPr lang="en-US" sz="2800" dirty="0">
                <a:latin typeface="Arial"/>
                <a:cs typeface="Arial"/>
              </a:rPr>
              <a:t>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164688" y="1280652"/>
            <a:ext cx="4773311" cy="3176036"/>
            <a:chOff x="2164688" y="1280652"/>
            <a:chExt cx="4773311" cy="3176036"/>
          </a:xfrm>
        </p:grpSpPr>
        <p:pic>
          <p:nvPicPr>
            <p:cNvPr id="5" name="Picture 4" descr="Panthera_onca_at_the_Toronto_Zoo_2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3550" y="1280652"/>
              <a:ext cx="4744449" cy="317603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64688" y="4270104"/>
              <a:ext cx="178947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https://</a:t>
              </a:r>
              <a:r>
                <a:rPr lang="en-US" sz="600" dirty="0" err="1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en.wikipedia.org</a:t>
              </a:r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/wiki/Jaguar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218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AA2C1B-4058-BF4A-8E1B-A58383CC4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12831"/>
            <a:ext cx="2560943" cy="38451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F1655B-7774-5E4B-B130-62C82D5D1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079631" cy="40796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6F1E10-60F5-AC4A-ABC8-08C7A02CD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0" y="0"/>
            <a:ext cx="3429000" cy="2343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A2E2A3-6812-2A4B-9CF6-386D731776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593"/>
          <a:stretch/>
        </p:blipFill>
        <p:spPr>
          <a:xfrm>
            <a:off x="2628626" y="0"/>
            <a:ext cx="3200400" cy="29893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B3BB27-FDCB-5A49-BEF8-2543A0B05C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24" t="9402" b="32389"/>
          <a:stretch/>
        </p:blipFill>
        <p:spPr>
          <a:xfrm>
            <a:off x="2055437" y="5281674"/>
            <a:ext cx="3519581" cy="15763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A563FA-519C-0F4F-9539-6CFC2F3288E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879"/>
          <a:stretch/>
        </p:blipFill>
        <p:spPr>
          <a:xfrm>
            <a:off x="2055437" y="2991469"/>
            <a:ext cx="3773589" cy="24114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AFFC89-8F3B-4B4D-B45F-1C53353A69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3292" y="2231974"/>
            <a:ext cx="3610708" cy="2404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5D1D5A-ACB5-F841-81FF-4AD3FAF53B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33292" y="4154984"/>
            <a:ext cx="3610708" cy="27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31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4089B0F-EAC1-754A-87CB-081EE19B9F7F}"/>
              </a:ext>
            </a:extLst>
          </p:cNvPr>
          <p:cNvGrpSpPr/>
          <p:nvPr/>
        </p:nvGrpSpPr>
        <p:grpSpPr>
          <a:xfrm>
            <a:off x="520701" y="1316879"/>
            <a:ext cx="3245338" cy="4224242"/>
            <a:chOff x="182685" y="236903"/>
            <a:chExt cx="3245338" cy="422424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B5EAF40-E4A7-EA41-B467-81A94DD2C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3023" y="236903"/>
              <a:ext cx="3175000" cy="42037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7069D2-7C68-5E48-8F31-E86BD5116DE9}"/>
                </a:ext>
              </a:extLst>
            </p:cNvPr>
            <p:cNvSpPr txBox="1"/>
            <p:nvPr/>
          </p:nvSpPr>
          <p:spPr>
            <a:xfrm>
              <a:off x="182685" y="4276479"/>
              <a:ext cx="317500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</a:rPr>
                <a:t>https://</a:t>
              </a:r>
              <a:r>
                <a:rPr lang="en-US" sz="600" dirty="0" err="1">
                  <a:solidFill>
                    <a:schemeClr val="bg1">
                      <a:lumMod val="50000"/>
                    </a:schemeClr>
                  </a:solidFill>
                </a:rPr>
                <a:t>www.pinterest.com</a:t>
              </a:r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</a:rPr>
                <a:t>/pin/17803361004792796/?</a:t>
              </a:r>
              <a:r>
                <a:rPr lang="en-US" sz="600" dirty="0" err="1">
                  <a:solidFill>
                    <a:schemeClr val="bg1">
                      <a:lumMod val="50000"/>
                    </a:schemeClr>
                  </a:solidFill>
                </a:rPr>
                <a:t>nic</a:t>
              </a:r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</a:rPr>
                <a:t>=1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648390-DBEE-B64A-82F3-57391045562C}"/>
              </a:ext>
            </a:extLst>
          </p:cNvPr>
          <p:cNvGrpSpPr/>
          <p:nvPr/>
        </p:nvGrpSpPr>
        <p:grpSpPr>
          <a:xfrm>
            <a:off x="4261337" y="272072"/>
            <a:ext cx="4485053" cy="2770043"/>
            <a:chOff x="4489939" y="2053065"/>
            <a:chExt cx="4485053" cy="277004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1B44A50-7D60-3241-9BBF-2A4DEF20A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000" y="2053065"/>
              <a:ext cx="4402992" cy="275187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41978A9-6C76-5344-A0B9-2EECF6E3A7EA}"/>
                </a:ext>
              </a:extLst>
            </p:cNvPr>
            <p:cNvSpPr txBox="1"/>
            <p:nvPr/>
          </p:nvSpPr>
          <p:spPr>
            <a:xfrm>
              <a:off x="4489939" y="4638442"/>
              <a:ext cx="1805354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</a:rPr>
                <a:t>https://</a:t>
              </a:r>
              <a:r>
                <a:rPr lang="en-US" sz="600" dirty="0" err="1">
                  <a:solidFill>
                    <a:schemeClr val="bg1">
                      <a:lumMod val="50000"/>
                    </a:schemeClr>
                  </a:solidFill>
                </a:rPr>
                <a:t>en.wikipedia.org</a:t>
              </a:r>
              <a:r>
                <a:rPr lang="en-US" sz="600" dirty="0">
                  <a:solidFill>
                    <a:schemeClr val="bg1">
                      <a:lumMod val="50000"/>
                    </a:schemeClr>
                  </a:solidFill>
                </a:rPr>
                <a:t>/wiki/Guatemala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033678B8-168D-3248-AB23-E84F32181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4775686" y="3609486"/>
            <a:ext cx="3538415" cy="265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3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Habita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abitat">
      <a:maj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Habitat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0000"/>
              </a:schemeClr>
              <a:schemeClr val="phClr">
                <a:satMod val="275000"/>
              </a:schemeClr>
            </a:duotone>
          </a:blip>
          <a:tile tx="0" ty="0" sx="40000" sy="4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30000"/>
              </a:schemeClr>
              <a:schemeClr val="phClr">
                <a:satMod val="275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0000"/>
              <a:satMod val="105000"/>
            </a:schemeClr>
          </a:solidFill>
          <a:prstDash val="solid"/>
        </a:ln>
        <a:ln w="25400" cap="flat" cmpd="sng" algn="ctr">
          <a:solidFill>
            <a:schemeClr val="phClr">
              <a:shade val="80000"/>
            </a:schemeClr>
          </a:solidFill>
          <a:prstDash val="solid"/>
        </a:ln>
        <a:ln w="25400" cap="flat" cmpd="sng" algn="ctr">
          <a:solidFill>
            <a:schemeClr val="phClr">
              <a:shade val="7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r="4200000" sx="105000" sy="105000" algn="t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76200" dist="25400" dir="13200000">
              <a:srgbClr val="000000">
                <a:alpha val="80000"/>
              </a:srgbClr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19800000"/>
            </a:lightRig>
          </a:scene3d>
          <a:sp3d prstMaterial="softEdge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463</Words>
  <Application>Microsoft Macintosh PowerPoint</Application>
  <PresentationFormat>On-screen Show (4:3)</PresentationFormat>
  <Paragraphs>46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Beirut Regular</vt:lpstr>
      <vt:lpstr>Book Antiqua</vt:lpstr>
      <vt:lpstr>Calibri</vt:lpstr>
      <vt:lpstr>Freestyle Script</vt:lpstr>
      <vt:lpstr>Wingdings 2</vt:lpstr>
      <vt:lpstr>Habitat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Senior Honors Thesis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Aguilars</dc:creator>
  <cp:lastModifiedBy>Lucrecia Aguilar</cp:lastModifiedBy>
  <cp:revision>49</cp:revision>
  <dcterms:created xsi:type="dcterms:W3CDTF">2018-02-13T02:51:10Z</dcterms:created>
  <dcterms:modified xsi:type="dcterms:W3CDTF">2019-10-15T18:48:05Z</dcterms:modified>
</cp:coreProperties>
</file>

<file path=docProps/thumbnail.jpeg>
</file>